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3" r:id="rId4"/>
  </p:sldMasterIdLst>
  <p:notesMasterIdLst>
    <p:notesMasterId r:id="rId21"/>
  </p:notesMasterIdLst>
  <p:sldIdLst>
    <p:sldId id="277" r:id="rId5"/>
    <p:sldId id="275" r:id="rId6"/>
    <p:sldId id="276" r:id="rId7"/>
    <p:sldId id="278" r:id="rId8"/>
    <p:sldId id="279" r:id="rId9"/>
    <p:sldId id="280" r:id="rId10"/>
    <p:sldId id="281" r:id="rId11"/>
    <p:sldId id="290" r:id="rId12"/>
    <p:sldId id="282" r:id="rId13"/>
    <p:sldId id="284" r:id="rId14"/>
    <p:sldId id="283" r:id="rId15"/>
    <p:sldId id="285" r:id="rId16"/>
    <p:sldId id="287" r:id="rId17"/>
    <p:sldId id="288" r:id="rId18"/>
    <p:sldId id="289" r:id="rId19"/>
    <p:sldId id="28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2DE63D5-997A-4646-A377-4702673A728D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998" autoAdjust="0"/>
  </p:normalViewPr>
  <p:slideViewPr>
    <p:cSldViewPr snapToGrid="0">
      <p:cViewPr varScale="1">
        <p:scale>
          <a:sx n="55" d="100"/>
          <a:sy n="55" d="100"/>
        </p:scale>
        <p:origin x="1096" y="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5716D-39C9-48C4-A3EB-B88E4515427D}" type="datetimeFigureOut">
              <a:rPr lang="en-US" smtClean="0"/>
              <a:t>12/26/2025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C6D3C-9EB0-4F2C-9026-3887D1CDB4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763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C6D3C-9EB0-4F2C-9026-3887D1CDB44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494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3030235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2993962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9148894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0952247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0265181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2415344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185042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2763539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 x Content Block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5350A6A-6F84-47F4-AE00-8295D96D08C8}"/>
              </a:ext>
            </a:extLst>
          </p:cNvPr>
          <p:cNvSpPr/>
          <p:nvPr userDrawn="1"/>
        </p:nvSpPr>
        <p:spPr>
          <a:xfrm rot="5400000">
            <a:off x="8677500" y="3343500"/>
            <a:ext cx="3429000" cy="3600000"/>
          </a:xfrm>
          <a:custGeom>
            <a:avLst/>
            <a:gdLst>
              <a:gd name="connsiteX0" fmla="*/ 0 w 3429000"/>
              <a:gd name="connsiteY0" fmla="*/ 180000 h 3600000"/>
              <a:gd name="connsiteX1" fmla="*/ 0 w 3429000"/>
              <a:gd name="connsiteY1" fmla="*/ 0 h 3600000"/>
              <a:gd name="connsiteX2" fmla="*/ 3249000 w 3429000"/>
              <a:gd name="connsiteY2" fmla="*/ 0 h 3600000"/>
              <a:gd name="connsiteX3" fmla="*/ 3429000 w 3429000"/>
              <a:gd name="connsiteY3" fmla="*/ 0 h 3600000"/>
              <a:gd name="connsiteX4" fmla="*/ 3429000 w 3429000"/>
              <a:gd name="connsiteY4" fmla="*/ 180000 h 3600000"/>
              <a:gd name="connsiteX5" fmla="*/ 3429000 w 3429000"/>
              <a:gd name="connsiteY5" fmla="*/ 3600000 h 3600000"/>
              <a:gd name="connsiteX6" fmla="*/ 3249000 w 3429000"/>
              <a:gd name="connsiteY6" fmla="*/ 3600000 h 3600000"/>
              <a:gd name="connsiteX7" fmla="*/ 3249000 w 3429000"/>
              <a:gd name="connsiteY7" fmla="*/ 18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29000" h="3600000">
                <a:moveTo>
                  <a:pt x="0" y="180000"/>
                </a:moveTo>
                <a:lnTo>
                  <a:pt x="0" y="0"/>
                </a:lnTo>
                <a:lnTo>
                  <a:pt x="3249000" y="0"/>
                </a:lnTo>
                <a:lnTo>
                  <a:pt x="3429000" y="0"/>
                </a:lnTo>
                <a:lnTo>
                  <a:pt x="3429000" y="180000"/>
                </a:lnTo>
                <a:lnTo>
                  <a:pt x="3429000" y="3600000"/>
                </a:lnTo>
                <a:lnTo>
                  <a:pt x="3249000" y="3600000"/>
                </a:lnTo>
                <a:lnTo>
                  <a:pt x="3249000" y="180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6A395197-9758-40F0-B747-F8B134C175EB}"/>
              </a:ext>
            </a:extLst>
          </p:cNvPr>
          <p:cNvSpPr txBox="1">
            <a:spLocks/>
          </p:cNvSpPr>
          <p:nvPr userDrawn="1"/>
        </p:nvSpPr>
        <p:spPr>
          <a:xfrm>
            <a:off x="0" y="-436"/>
            <a:ext cx="12192000" cy="3429436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●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Tx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06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6"/>
            <a:ext cx="7560000" cy="3701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30C70C-09F9-40EE-9A89-ED9A5DCFD9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2863" y="3668499"/>
            <a:ext cx="3276000" cy="2238815"/>
          </a:xfrm>
        </p:spPr>
        <p:txBody>
          <a:bodyPr lIns="108000"/>
          <a:lstStyle>
            <a:lvl1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8D9ACA-AB64-4D04-A5E0-23AC8B81EC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2863" y="3068555"/>
            <a:ext cx="3276000" cy="360445"/>
          </a:xfrm>
          <a:solidFill>
            <a:schemeClr val="tx2"/>
          </a:solidFill>
        </p:spPr>
        <p:txBody>
          <a:bodyPr lIns="108000" anchor="ctr"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Header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3B4EB62-0A18-46F9-98F0-E8FC5EBAF3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45432" y="3668499"/>
            <a:ext cx="3276000" cy="2238815"/>
          </a:xfrm>
        </p:spPr>
        <p:txBody>
          <a:bodyPr lIns="108000"/>
          <a:lstStyle>
            <a:lvl1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A3B2D4DF-9952-49C7-B850-559AD0DF27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45432" y="3068555"/>
            <a:ext cx="3276000" cy="360445"/>
          </a:xfrm>
          <a:solidFill>
            <a:schemeClr val="tx2"/>
          </a:solidFill>
        </p:spPr>
        <p:txBody>
          <a:bodyPr lIns="108000" anchor="ctr"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Header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CE373B8-7ADE-4DC4-9900-59147BFA16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8000" y="3668499"/>
            <a:ext cx="3276000" cy="2238815"/>
          </a:xfrm>
        </p:spPr>
        <p:txBody>
          <a:bodyPr lIns="108000"/>
          <a:lstStyle>
            <a:lvl1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28F027FF-E9AF-4E49-AC44-48D21AD76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8000" y="3068555"/>
            <a:ext cx="3276000" cy="360445"/>
          </a:xfrm>
          <a:solidFill>
            <a:schemeClr val="tx2"/>
          </a:solidFill>
        </p:spPr>
        <p:txBody>
          <a:bodyPr lIns="108000" anchor="ctr"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Header</a:t>
            </a:r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id="{8989EC4C-4E3F-457F-8CF6-8A88DE68A93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08907" y="2005142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0" name="Picture Placeholder 25">
            <a:extLst>
              <a:ext uri="{FF2B5EF4-FFF2-40B4-BE49-F238E27FC236}">
                <a16:creationId xmlns:a16="http://schemas.microsoft.com/office/drawing/2014/main" id="{67FB2730-3D12-4D72-AE64-AC3955C5CD9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671476" y="2005142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1" name="Picture Placeholder 25">
            <a:extLst>
              <a:ext uri="{FF2B5EF4-FFF2-40B4-BE49-F238E27FC236}">
                <a16:creationId xmlns:a16="http://schemas.microsoft.com/office/drawing/2014/main" id="{4F2BB90C-4866-4DB3-B05C-0BB7DBFF8EA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434044" y="2005142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A3E4BF3-C44A-4FB6-B64A-05FB5AEC75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EA98CFA-B2A7-4BCC-B1DC-01CFAD2DD65E}"/>
              </a:ext>
            </a:extLst>
          </p:cNvPr>
          <p:cNvSpPr/>
          <p:nvPr userDrawn="1"/>
        </p:nvSpPr>
        <p:spPr>
          <a:xfrm rot="5400000">
            <a:off x="8677500" y="-85500"/>
            <a:ext cx="3429000" cy="3600000"/>
          </a:xfrm>
          <a:custGeom>
            <a:avLst/>
            <a:gdLst>
              <a:gd name="connsiteX0" fmla="*/ 0 w 3429000"/>
              <a:gd name="connsiteY0" fmla="*/ 3600000 h 3600000"/>
              <a:gd name="connsiteX1" fmla="*/ 0 w 3429000"/>
              <a:gd name="connsiteY1" fmla="*/ 0 h 3600000"/>
              <a:gd name="connsiteX2" fmla="*/ 180000 w 3429000"/>
              <a:gd name="connsiteY2" fmla="*/ 0 h 3600000"/>
              <a:gd name="connsiteX3" fmla="*/ 3429000 w 3429000"/>
              <a:gd name="connsiteY3" fmla="*/ 0 h 3600000"/>
              <a:gd name="connsiteX4" fmla="*/ 3429000 w 3429000"/>
              <a:gd name="connsiteY4" fmla="*/ 180000 h 3600000"/>
              <a:gd name="connsiteX5" fmla="*/ 180000 w 3429000"/>
              <a:gd name="connsiteY5" fmla="*/ 180000 h 3600000"/>
              <a:gd name="connsiteX6" fmla="*/ 180000 w 3429000"/>
              <a:gd name="connsiteY6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29000" h="3600000">
                <a:moveTo>
                  <a:pt x="0" y="3600000"/>
                </a:moveTo>
                <a:lnTo>
                  <a:pt x="0" y="0"/>
                </a:lnTo>
                <a:lnTo>
                  <a:pt x="180000" y="0"/>
                </a:lnTo>
                <a:lnTo>
                  <a:pt x="3429000" y="0"/>
                </a:lnTo>
                <a:lnTo>
                  <a:pt x="3429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gradFill>
            <a:gsLst>
              <a:gs pos="0">
                <a:schemeClr val="bg1">
                  <a:alpha val="5000"/>
                </a:schemeClr>
              </a:gs>
              <a:gs pos="100000">
                <a:schemeClr val="bg1">
                  <a:alpha val="3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25987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6A395197-9758-40F0-B747-F8B134C175EB}"/>
              </a:ext>
            </a:extLst>
          </p:cNvPr>
          <p:cNvSpPr txBox="1">
            <a:spLocks/>
          </p:cNvSpPr>
          <p:nvPr userDrawn="1"/>
        </p:nvSpPr>
        <p:spPr>
          <a:xfrm>
            <a:off x="0" y="-436"/>
            <a:ext cx="12192000" cy="6858436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●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Tx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06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8907576-77BD-4FD0-A9FE-48D249CB435B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30C70C-09F9-40EE-9A89-ED9A5DCFD9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03794" y="3407563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8D9ACA-AB64-4D04-A5E0-23AC8B81EC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03794" y="3005055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3B4EB62-0A18-46F9-98F0-E8FC5EBAF3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66363" y="3407563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A3B2D4DF-9952-49C7-B850-559AD0DF27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66363" y="3005055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CE373B8-7ADE-4DC4-9900-59147BFA16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28931" y="3407563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28F027FF-E9AF-4E49-AC44-48D21AD76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28931" y="3005055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id="{8989EC4C-4E3F-457F-8CF6-8A88DE68A93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67711" y="1648853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0" name="Picture Placeholder 25">
            <a:extLst>
              <a:ext uri="{FF2B5EF4-FFF2-40B4-BE49-F238E27FC236}">
                <a16:creationId xmlns:a16="http://schemas.microsoft.com/office/drawing/2014/main" id="{67FB2730-3D12-4D72-AE64-AC3955C5CD9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630280" y="1648853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1" name="Picture Placeholder 25">
            <a:extLst>
              <a:ext uri="{FF2B5EF4-FFF2-40B4-BE49-F238E27FC236}">
                <a16:creationId xmlns:a16="http://schemas.microsoft.com/office/drawing/2014/main" id="{4F2BB90C-4866-4DB3-B05C-0BB7DBFF8EA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392848" y="1648853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FE407FE5-15DF-40F7-B14C-0A04CC30CD6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03794" y="5736658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7DD73F77-2E6A-450D-B4AF-8643D8AE1E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03794" y="5334150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7F1CAED2-2A78-4780-A303-060C24C5652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66363" y="5736658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4E77CA0B-49F8-4EE9-84A7-AB28FD1CC1E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66363" y="5334150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5D4F2294-CE3A-4705-BCB3-C5DAFA373C2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28931" y="5736658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7B49F9AF-7698-444D-8D12-FA0B6A713E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828931" y="5334150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33" name="Picture Placeholder 25">
            <a:extLst>
              <a:ext uri="{FF2B5EF4-FFF2-40B4-BE49-F238E27FC236}">
                <a16:creationId xmlns:a16="http://schemas.microsoft.com/office/drawing/2014/main" id="{6057C2E9-1501-4819-B77D-23A0268DB0F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1867711" y="3977948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4" name="Picture Placeholder 25">
            <a:extLst>
              <a:ext uri="{FF2B5EF4-FFF2-40B4-BE49-F238E27FC236}">
                <a16:creationId xmlns:a16="http://schemas.microsoft.com/office/drawing/2014/main" id="{C77B8544-1CEE-4ED4-89E8-ED042673804D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5630280" y="3977948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5" name="Picture Placeholder 25">
            <a:extLst>
              <a:ext uri="{FF2B5EF4-FFF2-40B4-BE49-F238E27FC236}">
                <a16:creationId xmlns:a16="http://schemas.microsoft.com/office/drawing/2014/main" id="{E1131D92-0382-469E-A358-A2EC5FDCCF32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92848" y="3977948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C0EBF36-B9CA-4962-B198-27B56B54E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1977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74D42A7-FF15-4C9E-9657-33DD5BC539DA}"/>
              </a:ext>
            </a:extLst>
          </p:cNvPr>
          <p:cNvSpPr/>
          <p:nvPr userDrawn="1"/>
        </p:nvSpPr>
        <p:spPr>
          <a:xfrm>
            <a:off x="180000" y="179109"/>
            <a:ext cx="11832000" cy="65139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FA555C0-B108-4047-8AFF-82E05F0734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EAA7C-AE70-48A8-B582-013424EB9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74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274040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0842354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133544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115458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12/26/2025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8803537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12/26/2025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7671551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4098239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09631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81707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  <p:sldLayoutId id="2147483955" r:id="rId12"/>
    <p:sldLayoutId id="2147483956" r:id="rId13"/>
    <p:sldLayoutId id="2147483957" r:id="rId14"/>
    <p:sldLayoutId id="2147483958" r:id="rId15"/>
    <p:sldLayoutId id="2147483959" r:id="rId16"/>
    <p:sldLayoutId id="2147483663" r:id="rId17"/>
    <p:sldLayoutId id="2147483667" r:id="rId18"/>
    <p:sldLayoutId id="2147483650" r:id="rId1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imatechnologies.com/" TargetMode="External"/><Relationship Id="rId2" Type="http://schemas.openxmlformats.org/officeDocument/2006/relationships/hyperlink" Target="mailto:hr@adimatechnologies.com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>
            <a:extLst>
              <a:ext uri="{FF2B5EF4-FFF2-40B4-BE49-F238E27FC236}">
                <a16:creationId xmlns:a16="http://schemas.microsoft.com/office/drawing/2014/main" id="{F5451419-27DC-0841-822C-27D717CA6EFB}"/>
              </a:ext>
            </a:extLst>
          </p:cNvPr>
          <p:cNvSpPr txBox="1"/>
          <p:nvPr/>
        </p:nvSpPr>
        <p:spPr>
          <a:xfrm>
            <a:off x="1549379" y="560037"/>
            <a:ext cx="9130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latin typeface="Footlight MT Light" panose="0204060206030A020304" pitchFamily="18" charset="0"/>
              </a:rPr>
              <a:t>Adima Technologies Private Limited</a:t>
            </a:r>
            <a:endParaRPr lang="en-IN" sz="4800" b="1" dirty="0">
              <a:latin typeface="Footlight MT Light" panose="0204060206030A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7FD19FE-5848-7E7C-6622-4030278B4CFE}"/>
              </a:ext>
            </a:extLst>
          </p:cNvPr>
          <p:cNvSpPr txBox="1"/>
          <p:nvPr/>
        </p:nvSpPr>
        <p:spPr>
          <a:xfrm>
            <a:off x="8015476" y="6141859"/>
            <a:ext cx="41689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-Built with Purpose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8A51D5F3-84DD-7379-4CC7-4362AD302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973" y="2955253"/>
            <a:ext cx="1218062" cy="1218062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3F4294EB-2177-0DD7-6D38-67D6805140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504" y="4798025"/>
            <a:ext cx="1045166" cy="1110266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E0FD4F05-1AFB-1DF6-071C-52947514AD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862" y="1812996"/>
            <a:ext cx="1640549" cy="922809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34689810-B9E9-A975-0353-3A4456F26C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956" y="2813580"/>
            <a:ext cx="1178691" cy="1178691"/>
          </a:xfrm>
          <a:prstGeom prst="rect">
            <a:avLst/>
          </a:prstGeom>
        </p:spPr>
      </p:pic>
      <p:pic>
        <p:nvPicPr>
          <p:cNvPr id="53" name="Graphic 52" descr="Line arrow: Clockwise curve with solid fill">
            <a:extLst>
              <a:ext uri="{FF2B5EF4-FFF2-40B4-BE49-F238E27FC236}">
                <a16:creationId xmlns:a16="http://schemas.microsoft.com/office/drawing/2014/main" id="{EF1B577D-B3F6-6162-95CC-80368E7A41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91489">
            <a:off x="3651215" y="4007040"/>
            <a:ext cx="838369" cy="838369"/>
          </a:xfrm>
          <a:prstGeom prst="rect">
            <a:avLst/>
          </a:prstGeom>
        </p:spPr>
      </p:pic>
      <p:pic>
        <p:nvPicPr>
          <p:cNvPr id="54" name="Graphic 53" descr="Line arrow: Clockwise curve with solid fill">
            <a:extLst>
              <a:ext uri="{FF2B5EF4-FFF2-40B4-BE49-F238E27FC236}">
                <a16:creationId xmlns:a16="http://schemas.microsoft.com/office/drawing/2014/main" id="{9691D131-32C1-842A-3687-1468B23D70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674607">
            <a:off x="4121539" y="2040922"/>
            <a:ext cx="864035" cy="864035"/>
          </a:xfrm>
          <a:prstGeom prst="rect">
            <a:avLst/>
          </a:prstGeom>
        </p:spPr>
      </p:pic>
      <p:pic>
        <p:nvPicPr>
          <p:cNvPr id="55" name="Graphic 54" descr="Line arrow: Clockwise curve with solid fill">
            <a:extLst>
              <a:ext uri="{FF2B5EF4-FFF2-40B4-BE49-F238E27FC236}">
                <a16:creationId xmlns:a16="http://schemas.microsoft.com/office/drawing/2014/main" id="{13EC569B-BE66-ED6C-6D0A-A2D4F60934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9862189">
            <a:off x="6172882" y="2236629"/>
            <a:ext cx="835408" cy="835408"/>
          </a:xfrm>
          <a:prstGeom prst="rect">
            <a:avLst/>
          </a:prstGeom>
        </p:spPr>
      </p:pic>
      <p:pic>
        <p:nvPicPr>
          <p:cNvPr id="56" name="Graphic 55" descr="Line arrow: Clockwise curve with solid fill">
            <a:extLst>
              <a:ext uri="{FF2B5EF4-FFF2-40B4-BE49-F238E27FC236}">
                <a16:creationId xmlns:a16="http://schemas.microsoft.com/office/drawing/2014/main" id="{9B76F98A-877B-7DE6-467D-2E43EB53A2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223578">
            <a:off x="6800116" y="4116872"/>
            <a:ext cx="780148" cy="7801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59FD37-1C0F-3D34-0E39-0C5756286B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160" y="2776930"/>
            <a:ext cx="2090436" cy="21130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B77F07-EE92-5E10-478D-EDC74EABD6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277" y="4435830"/>
            <a:ext cx="2789695" cy="1857214"/>
          </a:xfrm>
          <a:prstGeom prst="rect">
            <a:avLst/>
          </a:prstGeom>
        </p:spPr>
      </p:pic>
      <p:pic>
        <p:nvPicPr>
          <p:cNvPr id="8" name="Graphic 7" descr="Line arrow: Clockwise curve with solid fill">
            <a:extLst>
              <a:ext uri="{FF2B5EF4-FFF2-40B4-BE49-F238E27FC236}">
                <a16:creationId xmlns:a16="http://schemas.microsoft.com/office/drawing/2014/main" id="{D64F55D2-EB22-0283-CC70-4A269EEC0C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8498661">
            <a:off x="5173890" y="5113551"/>
            <a:ext cx="857055" cy="85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701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4662C1-C520-77BA-CF5C-F9D9EF43E340}"/>
              </a:ext>
            </a:extLst>
          </p:cNvPr>
          <p:cNvSpPr txBox="1"/>
          <p:nvPr/>
        </p:nvSpPr>
        <p:spPr>
          <a:xfrm>
            <a:off x="1257140" y="1557484"/>
            <a:ext cx="10718800" cy="4471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latin typeface="Aptos Narrow" panose="020B0004020202020204" pitchFamily="34" charset="0"/>
              </a:rPr>
              <a:t>Addressing Real Market Gaps:</a:t>
            </a:r>
            <a:r>
              <a:rPr lang="en-IN" sz="2400" dirty="0">
                <a:latin typeface="Aptos Narrow" panose="020B0004020202020204" pitchFamily="34" charset="0"/>
              </a:rPr>
              <a:t> Solving fake profiles, confusing kids’ shopping, limited EV options, and fragmented social media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latin typeface="Aptos Narrow" panose="020B0004020202020204" pitchFamily="34" charset="0"/>
              </a:rPr>
              <a:t>Multi-Product, Multi-Industry Platforms:</a:t>
            </a:r>
            <a:r>
              <a:rPr lang="en-IN" sz="2400" dirty="0">
                <a:latin typeface="Aptos Narrow" panose="020B0004020202020204" pitchFamily="34" charset="0"/>
              </a:rPr>
              <a:t> Social Media, Matrimony,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Aptos Narrow" panose="020B0004020202020204" pitchFamily="34" charset="0"/>
              </a:rPr>
              <a:t>    E-Commerce, Classifieds &amp; EV Mobility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latin typeface="Aptos Narrow" panose="020B0004020202020204" pitchFamily="34" charset="0"/>
              </a:rPr>
              <a:t>First-of-Its-Kind Innovations</a:t>
            </a:r>
            <a:r>
              <a:rPr lang="en-IN" sz="2400" dirty="0">
                <a:latin typeface="Aptos Narrow" panose="020B0004020202020204" pitchFamily="34" charset="0"/>
              </a:rPr>
              <a:t> in each sector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latin typeface="Aptos Narrow" panose="020B0004020202020204" pitchFamily="34" charset="0"/>
              </a:rPr>
              <a:t>Verified, Safe &amp; Trustworthy</a:t>
            </a:r>
            <a:r>
              <a:rPr lang="en-IN" sz="2400" dirty="0">
                <a:latin typeface="Aptos Narrow" panose="020B0004020202020204" pitchFamily="34" charset="0"/>
              </a:rPr>
              <a:t> experiences for all users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latin typeface="Aptos Narrow" panose="020B0004020202020204" pitchFamily="34" charset="0"/>
              </a:rPr>
              <a:t>Consumer-Focused &amp; Easy-to-Use</a:t>
            </a:r>
            <a:r>
              <a:rPr lang="en-IN" sz="2400" dirty="0">
                <a:latin typeface="Aptos Narrow" panose="020B0004020202020204" pitchFamily="34" charset="0"/>
              </a:rPr>
              <a:t> platforms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latin typeface="Aptos Narrow" panose="020B0004020202020204" pitchFamily="34" charset="0"/>
              </a:rPr>
              <a:t>Scalable Products</a:t>
            </a:r>
            <a:r>
              <a:rPr lang="en-IN" sz="2400" dirty="0">
                <a:latin typeface="Aptos Narrow" panose="020B0004020202020204" pitchFamily="34" charset="0"/>
              </a:rPr>
              <a:t> with a unified technology vision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9F2013-A47F-3002-004E-E18864AA4391}"/>
              </a:ext>
            </a:extLst>
          </p:cNvPr>
          <p:cNvSpPr txBox="1"/>
          <p:nvPr/>
        </p:nvSpPr>
        <p:spPr>
          <a:xfrm>
            <a:off x="1574800" y="533400"/>
            <a:ext cx="71437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u="sng" dirty="0">
                <a:latin typeface="Footlight MT Light" panose="0204060206030A020304" pitchFamily="18" charset="0"/>
              </a:rPr>
              <a:t>What Makes Adima Different:</a:t>
            </a:r>
          </a:p>
        </p:txBody>
      </p:sp>
    </p:spTree>
    <p:extLst>
      <p:ext uri="{BB962C8B-B14F-4D97-AF65-F5344CB8AC3E}">
        <p14:creationId xmlns:p14="http://schemas.microsoft.com/office/powerpoint/2010/main" val="2783991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A844CF-8734-9814-FFD2-3CD70AD8084A}"/>
              </a:ext>
            </a:extLst>
          </p:cNvPr>
          <p:cNvSpPr txBox="1"/>
          <p:nvPr/>
        </p:nvSpPr>
        <p:spPr>
          <a:xfrm>
            <a:off x="800100" y="1493441"/>
            <a:ext cx="9321800" cy="4554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Advanced Technology:</a:t>
            </a:r>
            <a:r>
              <a:rPr lang="en-IN" sz="2800" dirty="0">
                <a:latin typeface="Aptos Narrow" panose="020B0004020202020204" pitchFamily="34" charset="0"/>
              </a:rPr>
              <a:t> Cutting-edge solutions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Stylish &amp; Thoughtful Design:</a:t>
            </a:r>
            <a:r>
              <a:rPr lang="en-IN" sz="2800" dirty="0">
                <a:latin typeface="Aptos Narrow" panose="020B0004020202020204" pitchFamily="34" charset="0"/>
              </a:rPr>
              <a:t> Modern, user-friendly, appealing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Eco-Friendly &amp; Sustainable:</a:t>
            </a:r>
            <a:r>
              <a:rPr lang="en-IN" sz="2800" dirty="0">
                <a:latin typeface="Aptos Narrow" panose="020B0004020202020204" pitchFamily="34" charset="0"/>
              </a:rPr>
              <a:t> Environmentally conscious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Premium Quality:</a:t>
            </a:r>
            <a:r>
              <a:rPr lang="en-IN" sz="2800" dirty="0">
                <a:latin typeface="Aptos Narrow" panose="020B0004020202020204" pitchFamily="34" charset="0"/>
              </a:rPr>
              <a:t> High value, no cheap tag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Easy to Use:</a:t>
            </a:r>
            <a:r>
              <a:rPr lang="en-IN" sz="2800" dirty="0">
                <a:latin typeface="Aptos Narrow" panose="020B0004020202020204" pitchFamily="34" charset="0"/>
              </a:rPr>
              <a:t> Intuitive and hassle-free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Trustworthy &amp; Reliable:</a:t>
            </a:r>
            <a:r>
              <a:rPr lang="en-IN" sz="2800" dirty="0">
                <a:latin typeface="Aptos Narrow" panose="020B0004020202020204" pitchFamily="34" charset="0"/>
              </a:rPr>
              <a:t> Verified, safe, consistent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Economical Post-Look:</a:t>
            </a:r>
            <a:r>
              <a:rPr lang="en-IN" sz="2800" dirty="0">
                <a:latin typeface="Aptos Narrow" panose="020B0004020202020204" pitchFamily="34" charset="0"/>
              </a:rPr>
              <a:t> Affordable without compromising style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0C1FC9-6E32-C5FF-0EF0-2EAD67BB6428}"/>
              </a:ext>
            </a:extLst>
          </p:cNvPr>
          <p:cNvSpPr txBox="1"/>
          <p:nvPr/>
        </p:nvSpPr>
        <p:spPr>
          <a:xfrm>
            <a:off x="1574800" y="571500"/>
            <a:ext cx="57559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u="sng" dirty="0">
                <a:latin typeface="Footlight MT Light" panose="0204060206030A020304" pitchFamily="18" charset="0"/>
              </a:rPr>
              <a:t>Why Adima Stands Out:</a:t>
            </a:r>
          </a:p>
        </p:txBody>
      </p:sp>
    </p:spTree>
    <p:extLst>
      <p:ext uri="{BB962C8B-B14F-4D97-AF65-F5344CB8AC3E}">
        <p14:creationId xmlns:p14="http://schemas.microsoft.com/office/powerpoint/2010/main" val="4089507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F5B32A-D8AE-673D-513D-B73E11064B7F}"/>
              </a:ext>
            </a:extLst>
          </p:cNvPr>
          <p:cNvSpPr txBox="1"/>
          <p:nvPr/>
        </p:nvSpPr>
        <p:spPr>
          <a:xfrm>
            <a:off x="685800" y="1630740"/>
            <a:ext cx="11074400" cy="39081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Passion &amp; Drive:</a:t>
            </a:r>
            <a:r>
              <a:rPr lang="en-US" sz="2800" dirty="0">
                <a:latin typeface="Aptos Narrow" panose="020B0004020202020204" pitchFamily="34" charset="0"/>
              </a:rPr>
              <a:t> Motivated, proactive, eager to make an impact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Innovation Mindset:</a:t>
            </a:r>
            <a:r>
              <a:rPr lang="en-US" sz="2800" dirty="0">
                <a:latin typeface="Aptos Narrow" panose="020B0004020202020204" pitchFamily="34" charset="0"/>
              </a:rPr>
              <a:t> Creative thinkers with fresh ideas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Ownership &amp; Accountability:</a:t>
            </a:r>
            <a:r>
              <a:rPr lang="en-US" sz="2800" dirty="0">
                <a:latin typeface="Aptos Narrow" panose="020B0004020202020204" pitchFamily="34" charset="0"/>
              </a:rPr>
              <a:t> Take responsibility and deliver results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Team Players:</a:t>
            </a:r>
            <a:r>
              <a:rPr lang="en-US" sz="2800" dirty="0">
                <a:latin typeface="Aptos Narrow" panose="020B0004020202020204" pitchFamily="34" charset="0"/>
              </a:rPr>
              <a:t> Collaborative, communicative, willing to learn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Adaptability:</a:t>
            </a:r>
            <a:r>
              <a:rPr lang="en-US" sz="2800" dirty="0">
                <a:latin typeface="Aptos Narrow" panose="020B0004020202020204" pitchFamily="34" charset="0"/>
              </a:rPr>
              <a:t> Comfortable with change and fast-paced environments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Customer-Centric:</a:t>
            </a:r>
            <a:r>
              <a:rPr lang="en-US" sz="2800" dirty="0">
                <a:latin typeface="Aptos Narrow" panose="020B0004020202020204" pitchFamily="34" charset="0"/>
              </a:rPr>
              <a:t> Focused on creating value and great user experiences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E93C1-F7AE-066F-49CA-5F5719665C36}"/>
              </a:ext>
            </a:extLst>
          </p:cNvPr>
          <p:cNvSpPr txBox="1"/>
          <p:nvPr/>
        </p:nvSpPr>
        <p:spPr>
          <a:xfrm>
            <a:off x="1536700" y="571500"/>
            <a:ext cx="63374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u="sng" dirty="0">
                <a:latin typeface="Footlight MT Light" panose="0204060206030A020304" pitchFamily="18" charset="0"/>
              </a:rPr>
              <a:t>What We Are Looking For:</a:t>
            </a:r>
          </a:p>
        </p:txBody>
      </p:sp>
    </p:spTree>
    <p:extLst>
      <p:ext uri="{BB962C8B-B14F-4D97-AF65-F5344CB8AC3E}">
        <p14:creationId xmlns:p14="http://schemas.microsoft.com/office/powerpoint/2010/main" val="938295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D03F2EE-E8AA-11FC-9084-C8F08D01B4D7}"/>
              </a:ext>
            </a:extLst>
          </p:cNvPr>
          <p:cNvSpPr txBox="1"/>
          <p:nvPr/>
        </p:nvSpPr>
        <p:spPr>
          <a:xfrm>
            <a:off x="4253510" y="2015847"/>
            <a:ext cx="7548912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800" b="1" dirty="0"/>
              <a:t>	</a:t>
            </a:r>
            <a:r>
              <a:rPr lang="en-IN" sz="4000" b="1" dirty="0" err="1"/>
              <a:t>Mr.</a:t>
            </a:r>
            <a:r>
              <a:rPr lang="en-IN" sz="4800" b="1" dirty="0" err="1"/>
              <a:t>Peddinti</a:t>
            </a:r>
            <a:r>
              <a:rPr lang="en-IN" sz="4800" b="1" dirty="0"/>
              <a:t> Ashok </a:t>
            </a:r>
            <a:r>
              <a:rPr lang="en-IN" sz="2400" b="1" dirty="0"/>
              <a:t>M.B.A</a:t>
            </a:r>
            <a:br>
              <a:rPr lang="en-IN" sz="2800" dirty="0"/>
            </a:br>
            <a:r>
              <a:rPr lang="en-IN" sz="1900" dirty="0"/>
              <a:t>Chairman &amp; Managing Director – </a:t>
            </a:r>
            <a:r>
              <a:rPr lang="en-IN" sz="1900" b="1" dirty="0"/>
              <a:t>Adima Technologies </a:t>
            </a:r>
            <a:r>
              <a:rPr lang="en-IN" sz="1900" b="1" dirty="0" err="1"/>
              <a:t>Pvt.</a:t>
            </a:r>
            <a:r>
              <a:rPr lang="en-IN" sz="1900" b="1" dirty="0"/>
              <a:t> Ltd.</a:t>
            </a:r>
            <a:br>
              <a:rPr lang="en-IN" sz="1900" dirty="0"/>
            </a:br>
            <a:r>
              <a:rPr lang="en-IN" sz="1900" dirty="0"/>
              <a:t>Founder &amp; CEO of </a:t>
            </a:r>
            <a:r>
              <a:rPr lang="en-IN" sz="1900" b="1" dirty="0"/>
              <a:t>EkPage, 2True, Upto6, </a:t>
            </a:r>
            <a:r>
              <a:rPr lang="en-IN" sz="1900" b="1" dirty="0" err="1"/>
              <a:t>Bejdo</a:t>
            </a:r>
            <a:r>
              <a:rPr lang="en-IN" sz="1900" b="1" dirty="0"/>
              <a:t> and 11thOne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08A1E-7A9C-75D2-16A7-98B2A3215DDB}"/>
              </a:ext>
            </a:extLst>
          </p:cNvPr>
          <p:cNvSpPr txBox="1"/>
          <p:nvPr/>
        </p:nvSpPr>
        <p:spPr>
          <a:xfrm>
            <a:off x="1612900" y="571500"/>
            <a:ext cx="47564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u="sng" dirty="0">
                <a:latin typeface="Footlight MT Light" panose="0204060206030A020304" pitchFamily="18" charset="0"/>
              </a:rPr>
              <a:t>About The Founder:</a:t>
            </a:r>
            <a:endParaRPr lang="en-IN" sz="4400" b="1" u="sng" dirty="0">
              <a:latin typeface="Footlight MT Light" panose="0204060206030A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742AFE-312F-C534-AE60-355B1F1722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9578" y="1768138"/>
            <a:ext cx="3756588" cy="374892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2662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4D8E32-3340-8F91-72F6-5C486A6E7900}"/>
              </a:ext>
            </a:extLst>
          </p:cNvPr>
          <p:cNvSpPr txBox="1"/>
          <p:nvPr/>
        </p:nvSpPr>
        <p:spPr>
          <a:xfrm>
            <a:off x="1933294" y="1458140"/>
            <a:ext cx="9201552" cy="4339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800" b="1" dirty="0">
                <a:latin typeface="Aptos Narrow" panose="020B0004020202020204" pitchFamily="34" charset="0"/>
              </a:rPr>
              <a:t>					Get in Touch: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Company Name: </a:t>
            </a:r>
            <a:r>
              <a:rPr lang="en-IN" sz="2800" dirty="0">
                <a:latin typeface="Aptos Narrow" panose="020B0004020202020204" pitchFamily="34" charset="0"/>
              </a:rPr>
              <a:t>Adima Technologies Pvt Ltd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Add: </a:t>
            </a:r>
            <a:r>
              <a:rPr lang="en-IN" sz="2800" dirty="0">
                <a:latin typeface="Aptos Narrow" panose="020B0004020202020204" pitchFamily="34" charset="0"/>
              </a:rPr>
              <a:t>T-Hub, 4th Floor, Hyderabad – 500032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HR Name:</a:t>
            </a:r>
            <a:r>
              <a:rPr lang="en-IN" sz="2800" dirty="0">
                <a:latin typeface="Aptos Narrow" panose="020B0004020202020204" pitchFamily="34" charset="0"/>
              </a:rPr>
              <a:t> M. Srikanya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Email:</a:t>
            </a:r>
            <a:r>
              <a:rPr lang="en-IN" sz="2800" dirty="0">
                <a:latin typeface="Aptos Narrow" panose="020B0004020202020204" pitchFamily="34" charset="0"/>
              </a:rPr>
              <a:t> </a:t>
            </a:r>
            <a:r>
              <a:rPr lang="en-IN" sz="2800" dirty="0">
                <a:latin typeface="Aptos Narrow" panose="020B0004020202020204" pitchFamily="34" charset="0"/>
                <a:hlinkClick r:id="rId2"/>
              </a:rPr>
              <a:t>hr@adimatechnologies.com</a:t>
            </a:r>
            <a:endParaRPr lang="en-IN" sz="2800" dirty="0">
              <a:latin typeface="Aptos Narrow" panose="020B0004020202020204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Phone:</a:t>
            </a:r>
            <a:r>
              <a:rPr lang="en-IN" sz="2800" dirty="0">
                <a:latin typeface="Aptos Narrow" panose="020B0004020202020204" pitchFamily="34" charset="0"/>
              </a:rPr>
              <a:t> +91 95022 47807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b="1" dirty="0">
                <a:latin typeface="Aptos Narrow" panose="020B0004020202020204" pitchFamily="34" charset="0"/>
              </a:rPr>
              <a:t>Website:</a:t>
            </a:r>
            <a:r>
              <a:rPr lang="en-IN" sz="2800" dirty="0">
                <a:latin typeface="Aptos Narrow" panose="020B0004020202020204" pitchFamily="34" charset="0"/>
              </a:rPr>
              <a:t> </a:t>
            </a:r>
            <a:r>
              <a:rPr lang="en-IN" sz="2800" dirty="0">
                <a:latin typeface="Aptos Narrow" panose="020B0004020202020204" pitchFamily="34" charset="0"/>
                <a:hlinkClick r:id="rId3"/>
              </a:rPr>
              <a:t>www.adimatechnologies.com</a:t>
            </a:r>
            <a:endParaRPr lang="en-IN" sz="2800" dirty="0">
              <a:latin typeface="Aptos Narrow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6E1F42-F3C9-7EA7-6B00-50794D9D0010}"/>
              </a:ext>
            </a:extLst>
          </p:cNvPr>
          <p:cNvSpPr txBox="1"/>
          <p:nvPr/>
        </p:nvSpPr>
        <p:spPr>
          <a:xfrm>
            <a:off x="1498600" y="584527"/>
            <a:ext cx="21066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u="sng" dirty="0">
                <a:latin typeface="Footlight MT Light" panose="0204060206030A020304" pitchFamily="18" charset="0"/>
              </a:rPr>
              <a:t>Contact:</a:t>
            </a:r>
          </a:p>
        </p:txBody>
      </p:sp>
    </p:spTree>
    <p:extLst>
      <p:ext uri="{BB962C8B-B14F-4D97-AF65-F5344CB8AC3E}">
        <p14:creationId xmlns:p14="http://schemas.microsoft.com/office/powerpoint/2010/main" val="3828418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4997D-D6C3-E836-61BD-9D8B180ACBFA}"/>
              </a:ext>
            </a:extLst>
          </p:cNvPr>
          <p:cNvSpPr txBox="1"/>
          <p:nvPr/>
        </p:nvSpPr>
        <p:spPr>
          <a:xfrm>
            <a:off x="1524000" y="584200"/>
            <a:ext cx="36669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u="sng" dirty="0">
                <a:latin typeface="Footlight MT Light" panose="0204060206030A020304" pitchFamily="18" charset="0"/>
              </a:rPr>
              <a:t>Any Questions:</a:t>
            </a:r>
            <a:endParaRPr lang="en-IN" sz="4400" b="1" u="sng" dirty="0">
              <a:latin typeface="Footlight MT Light" panose="0204060206030A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286D25-FE1F-15FF-1AD5-691C443F1D4E}"/>
              </a:ext>
            </a:extLst>
          </p:cNvPr>
          <p:cNvSpPr txBox="1"/>
          <p:nvPr/>
        </p:nvSpPr>
        <p:spPr>
          <a:xfrm>
            <a:off x="2921000" y="3090446"/>
            <a:ext cx="4872744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800" b="1" dirty="0">
                <a:latin typeface="Aptos Narrow" panose="020B0004020202020204" pitchFamily="34" charset="0"/>
              </a:rPr>
              <a:t>We’re happy to answer!</a:t>
            </a:r>
            <a:endParaRPr lang="en-IN" sz="3800" b="1" dirty="0">
              <a:latin typeface="Aptos Narrow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510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A91CBC-1882-BDA6-1BD8-05CF2FE35E4B}"/>
              </a:ext>
            </a:extLst>
          </p:cNvPr>
          <p:cNvSpPr txBox="1"/>
          <p:nvPr/>
        </p:nvSpPr>
        <p:spPr>
          <a:xfrm>
            <a:off x="1614346" y="535008"/>
            <a:ext cx="30195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u="sng" dirty="0">
                <a:latin typeface="Footlight MT Light" panose="0204060206030A020304" pitchFamily="18" charset="0"/>
              </a:rPr>
              <a:t>Thank you:</a:t>
            </a:r>
            <a:endParaRPr lang="en-IN" sz="4800" b="1" u="sng" dirty="0">
              <a:latin typeface="Footlight MT Light" panose="0204060206030A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A5D069-49B6-489C-C06B-AF50D155DD75}"/>
              </a:ext>
            </a:extLst>
          </p:cNvPr>
          <p:cNvSpPr txBox="1"/>
          <p:nvPr/>
        </p:nvSpPr>
        <p:spPr>
          <a:xfrm>
            <a:off x="3550614" y="1525126"/>
            <a:ext cx="65028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IN" sz="2800" b="1" dirty="0">
                <a:latin typeface="Aptos Narrow" panose="020B0004020202020204" pitchFamily="34" charset="0"/>
              </a:rPr>
              <a:t>					Follow Us:</a:t>
            </a:r>
            <a:endParaRPr lang="en-IN" sz="2800" dirty="0">
              <a:latin typeface="Aptos Narrow" panose="020B0004020202020204" pitchFamily="34" charset="0"/>
            </a:endParaRPr>
          </a:p>
          <a:p>
            <a:r>
              <a:rPr lang="en-IN" sz="2800" dirty="0">
                <a:latin typeface="Aptos Narrow" panose="020B0004020202020204" pitchFamily="34" charset="0"/>
              </a:rPr>
              <a:t>LinkedIn			 	| 				Instagram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A86F7B-EE17-20FA-12D4-721B57D55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995" y="2638354"/>
            <a:ext cx="3574005" cy="35740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E4448A-E89D-CD62-125C-8054B3C4A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275" y="2591765"/>
            <a:ext cx="3574005" cy="3574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2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CFFF6354-B630-6079-1CA0-FAE72C4311C2}"/>
              </a:ext>
            </a:extLst>
          </p:cNvPr>
          <p:cNvSpPr txBox="1"/>
          <p:nvPr/>
        </p:nvSpPr>
        <p:spPr>
          <a:xfrm>
            <a:off x="1531154" y="577521"/>
            <a:ext cx="3425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>
                <a:latin typeface="Footlight MT Light" panose="0204060206030A020304" pitchFamily="18" charset="0"/>
              </a:rPr>
              <a:t>Who We Are:</a:t>
            </a:r>
            <a:endParaRPr lang="en-IN" sz="4400" u="sng" dirty="0">
              <a:latin typeface="Footlight MT Light" panose="0204060206030A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690EA97-AECC-C359-4F2E-7AC9492F3652}"/>
              </a:ext>
            </a:extLst>
          </p:cNvPr>
          <p:cNvSpPr txBox="1"/>
          <p:nvPr/>
        </p:nvSpPr>
        <p:spPr>
          <a:xfrm>
            <a:off x="1393378" y="2364764"/>
            <a:ext cx="100894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2060"/>
                </a:solidFill>
                <a:latin typeface="Aptos Narrow" panose="020B0004020202020204" pitchFamily="34" charset="0"/>
              </a:rPr>
              <a:t>‘Adima’</a:t>
            </a:r>
            <a:r>
              <a:rPr lang="en-US" sz="4800" dirty="0">
                <a:solidFill>
                  <a:srgbClr val="002060"/>
                </a:solidFill>
                <a:latin typeface="Aptos Narrow" panose="020B0004020202020204" pitchFamily="34" charset="0"/>
              </a:rPr>
              <a:t> </a:t>
            </a:r>
            <a:r>
              <a:rPr lang="en-US" sz="3000" dirty="0">
                <a:solidFill>
                  <a:srgbClr val="002060"/>
                </a:solidFill>
                <a:latin typeface="Aptos Narrow" panose="020B0004020202020204" pitchFamily="34" charset="0"/>
              </a:rPr>
              <a:t>Is A Product – Based Company, Building  </a:t>
            </a:r>
            <a:r>
              <a:rPr lang="en-US" sz="4800" dirty="0">
                <a:solidFill>
                  <a:srgbClr val="002060"/>
                </a:solidFill>
                <a:latin typeface="Aptos Narrow" panose="020B0004020202020204" pitchFamily="34" charset="0"/>
              </a:rPr>
              <a:t>“</a:t>
            </a:r>
            <a:r>
              <a:rPr lang="en-US" sz="5400" b="1" dirty="0">
                <a:solidFill>
                  <a:srgbClr val="002060"/>
                </a:solidFill>
                <a:latin typeface="Aptos Narrow" panose="020B0004020202020204" pitchFamily="34" charset="0"/>
              </a:rPr>
              <a:t>5</a:t>
            </a:r>
            <a:r>
              <a:rPr lang="en-US" sz="4800" b="1" dirty="0">
                <a:solidFill>
                  <a:srgbClr val="002060"/>
                </a:solidFill>
                <a:latin typeface="Aptos Narrow" panose="020B0004020202020204" pitchFamily="34" charset="0"/>
              </a:rPr>
              <a:t>”</a:t>
            </a:r>
            <a:r>
              <a:rPr lang="en-US" sz="3000" dirty="0">
                <a:solidFill>
                  <a:srgbClr val="002060"/>
                </a:solidFill>
                <a:latin typeface="Aptos Narrow" panose="020B0004020202020204" pitchFamily="34" charset="0"/>
              </a:rPr>
              <a:t> </a:t>
            </a:r>
          </a:p>
          <a:p>
            <a:r>
              <a:rPr lang="en-US" sz="3000" dirty="0">
                <a:solidFill>
                  <a:srgbClr val="002060"/>
                </a:solidFill>
                <a:latin typeface="Aptos Narrow" panose="020B0004020202020204" pitchFamily="34" charset="0"/>
              </a:rPr>
              <a:t>Next-Gen Products In   </a:t>
            </a:r>
            <a:r>
              <a:rPr lang="en-US" sz="7200" b="1" dirty="0">
                <a:solidFill>
                  <a:srgbClr val="FFC000"/>
                </a:solidFill>
                <a:latin typeface="Aptos Narrow" panose="020B0004020202020204" pitchFamily="34" charset="0"/>
              </a:rPr>
              <a:t>IN</a:t>
            </a:r>
            <a:r>
              <a:rPr lang="en-US" sz="7200" b="1" dirty="0">
                <a:solidFill>
                  <a:schemeClr val="bg1">
                    <a:lumMod val="85000"/>
                  </a:schemeClr>
                </a:solidFill>
                <a:latin typeface="Aptos Narrow" panose="020B0004020202020204" pitchFamily="34" charset="0"/>
              </a:rPr>
              <a:t>D</a:t>
            </a:r>
            <a:r>
              <a:rPr lang="en-US" sz="7200" b="1" dirty="0">
                <a:solidFill>
                  <a:schemeClr val="accent6"/>
                </a:solidFill>
                <a:latin typeface="Aptos Narrow" panose="020B0004020202020204" pitchFamily="34" charset="0"/>
              </a:rPr>
              <a:t>IA  </a:t>
            </a:r>
            <a:endParaRPr lang="en-IN" sz="7200" dirty="0">
              <a:solidFill>
                <a:srgbClr val="FF0000"/>
              </a:solidFill>
              <a:latin typeface="Aptos Narrow" panose="020B00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22AD630-59D7-D43E-287F-529CA16FC2F2}"/>
              </a:ext>
            </a:extLst>
          </p:cNvPr>
          <p:cNvSpPr txBox="1"/>
          <p:nvPr/>
        </p:nvSpPr>
        <p:spPr>
          <a:xfrm>
            <a:off x="4722472" y="6457890"/>
            <a:ext cx="8015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Registered as a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 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Private Limited Company,  CIN: </a:t>
            </a:r>
            <a:r>
              <a:rPr lang="en-IN" sz="2000" b="1" i="1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U62099TS2024PTC187401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DF4D27-A823-E610-9CE8-452DA7DCCB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140" y="3264278"/>
            <a:ext cx="1065257" cy="106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784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4BDB4F1-4FB7-EACD-B382-09545490D259}"/>
              </a:ext>
            </a:extLst>
          </p:cNvPr>
          <p:cNvSpPr txBox="1"/>
          <p:nvPr/>
        </p:nvSpPr>
        <p:spPr>
          <a:xfrm>
            <a:off x="1515595" y="590899"/>
            <a:ext cx="48115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u="sng" dirty="0">
                <a:solidFill>
                  <a:schemeClr val="bg2">
                    <a:lumMod val="10000"/>
                  </a:schemeClr>
                </a:solidFill>
                <a:latin typeface="Footlight MT Light" panose="0204060206030A020304" pitchFamily="18" charset="0"/>
              </a:rPr>
              <a:t>Where We Operate: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4032AF-5BC3-C685-6FEE-7C539AD62FF7}"/>
              </a:ext>
            </a:extLst>
          </p:cNvPr>
          <p:cNvSpPr txBox="1"/>
          <p:nvPr/>
        </p:nvSpPr>
        <p:spPr>
          <a:xfrm>
            <a:off x="1434242" y="1465576"/>
            <a:ext cx="10290912" cy="4523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	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We are incubated at </a:t>
            </a:r>
            <a:r>
              <a:rPr lang="en-US" sz="2800" b="1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T-Hub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, the world’s largest startup incubation ecosystem, providing us with access to:</a:t>
            </a:r>
          </a:p>
          <a:p>
            <a:endParaRPr lang="en-US" sz="3000" dirty="0">
              <a:solidFill>
                <a:schemeClr val="bg2">
                  <a:lumMod val="10000"/>
                </a:schemeClr>
              </a:solidFill>
              <a:latin typeface="Aptos Narrow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Mentorship from global industry experts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Investor Network &amp; Funding Opportunities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Corporate &amp; Enterprise Network Access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Access to cutting-edge technology resources and labs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Workshops, events, and startup community support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2DC7DA-0862-2277-AE4F-F94259EAC34B}"/>
              </a:ext>
            </a:extLst>
          </p:cNvPr>
          <p:cNvSpPr txBox="1"/>
          <p:nvPr/>
        </p:nvSpPr>
        <p:spPr>
          <a:xfrm>
            <a:off x="4340507" y="6365557"/>
            <a:ext cx="814665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Location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: T-Hub, 4</a:t>
            </a:r>
            <a:r>
              <a:rPr lang="en-US" sz="2000" b="1" baseline="30000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Th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 Floor, </a:t>
            </a:r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Raiduram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Aptos Narrow" panose="020B0004020202020204" pitchFamily="34" charset="0"/>
              </a:rPr>
              <a:t>, Knowledge City Road, Hyderabad</a:t>
            </a:r>
            <a:endParaRPr lang="en-IN" sz="2000" b="1" dirty="0">
              <a:solidFill>
                <a:schemeClr val="bg2">
                  <a:lumMod val="10000"/>
                </a:schemeClr>
              </a:solidFill>
              <a:latin typeface="Aptos Narrow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293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ECC7B9-3D00-A925-B0F1-2D9CE051329E}"/>
              </a:ext>
            </a:extLst>
          </p:cNvPr>
          <p:cNvSpPr txBox="1"/>
          <p:nvPr/>
        </p:nvSpPr>
        <p:spPr>
          <a:xfrm>
            <a:off x="1503942" y="577515"/>
            <a:ext cx="53828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u="sng" dirty="0">
                <a:latin typeface="Footlight MT Light" panose="0204060206030A020304" pitchFamily="18" charset="0"/>
              </a:rPr>
              <a:t>What we are building:</a:t>
            </a:r>
            <a:endParaRPr lang="en-IN" sz="4400" dirty="0">
              <a:latin typeface="Footlight MT Light" panose="0204060206030A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AAA22F-921D-3A10-62BA-326C50D42ED1}"/>
              </a:ext>
            </a:extLst>
          </p:cNvPr>
          <p:cNvSpPr txBox="1"/>
          <p:nvPr/>
        </p:nvSpPr>
        <p:spPr>
          <a:xfrm>
            <a:off x="608520" y="1618703"/>
            <a:ext cx="1124952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Aptos Narrow" panose="020B0004020202020204" pitchFamily="34" charset="0"/>
              </a:rPr>
              <a:t>	</a:t>
            </a:r>
            <a:r>
              <a:rPr lang="en-US" sz="2800" b="1" dirty="0">
                <a:latin typeface="Aptos Narrow" panose="020B0004020202020204" pitchFamily="34" charset="0"/>
              </a:rPr>
              <a:t>“Adima Technologies”</a:t>
            </a:r>
            <a:r>
              <a:rPr lang="en-US" sz="2800" dirty="0">
                <a:latin typeface="Aptos Narrow" panose="020B0004020202020204" pitchFamily="34" charset="0"/>
              </a:rPr>
              <a:t> builds and scales consumer platforms across </a:t>
            </a:r>
            <a:r>
              <a:rPr lang="en-US" sz="2800" b="1" dirty="0">
                <a:latin typeface="Aptos Narrow" panose="020B0004020202020204" pitchFamily="34" charset="0"/>
              </a:rPr>
              <a:t>Social Media, Classifieds, Matrimony, E-Commerce, and EV Mobility</a:t>
            </a:r>
            <a:r>
              <a:rPr lang="en-US" sz="2800" dirty="0">
                <a:latin typeface="Aptos Narrow" panose="020B0004020202020204" pitchFamily="34" charset="0"/>
              </a:rPr>
              <a:t> through products like:</a:t>
            </a:r>
          </a:p>
          <a:p>
            <a:endParaRPr lang="en-IN" sz="3000" dirty="0">
              <a:latin typeface="Aptos Narrow" panose="020B00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04CBB8-E898-CF64-B843-12322103B61A}"/>
              </a:ext>
            </a:extLst>
          </p:cNvPr>
          <p:cNvSpPr txBox="1"/>
          <p:nvPr/>
        </p:nvSpPr>
        <p:spPr>
          <a:xfrm>
            <a:off x="2802683" y="2964826"/>
            <a:ext cx="2577280" cy="3261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Aptos Narrow" panose="020B0004020202020204" pitchFamily="34" charset="0"/>
              </a:rPr>
              <a:t>1. EkPage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Aptos Narrow" panose="020B0004020202020204" pitchFamily="34" charset="0"/>
              </a:rPr>
              <a:t>2. 2true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Aptos Narrow" panose="020B0004020202020204" pitchFamily="34" charset="0"/>
              </a:rPr>
              <a:t>3. Upto6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Aptos Narrow" panose="020B0004020202020204" pitchFamily="34" charset="0"/>
              </a:rPr>
              <a:t>4. 11thOne</a:t>
            </a:r>
            <a:r>
              <a:rPr lang="en-US" sz="2800" dirty="0">
                <a:latin typeface="Aptos Narrow" panose="020B00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Aptos Narrow" panose="020B0004020202020204" pitchFamily="34" charset="0"/>
              </a:rPr>
              <a:t>5. </a:t>
            </a:r>
            <a:r>
              <a:rPr lang="en-US" sz="2800" b="1" dirty="0" err="1">
                <a:latin typeface="Aptos Narrow" panose="020B0004020202020204" pitchFamily="34" charset="0"/>
              </a:rPr>
              <a:t>Bejdo</a:t>
            </a:r>
            <a:endParaRPr lang="en-US" sz="2800" b="1" dirty="0">
              <a:latin typeface="Aptos Narrow" panose="020B00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5D0E0D-381B-F068-8D3C-4B0A22AAAA6E}"/>
              </a:ext>
            </a:extLst>
          </p:cNvPr>
          <p:cNvSpPr txBox="1"/>
          <p:nvPr/>
        </p:nvSpPr>
        <p:spPr>
          <a:xfrm>
            <a:off x="7327311" y="6436900"/>
            <a:ext cx="500803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ptos Narrow" panose="020B0004020202020204" pitchFamily="34" charset="0"/>
              </a:rPr>
              <a:t>For More, Visit:</a:t>
            </a:r>
            <a:r>
              <a:rPr lang="en-US" sz="2000" dirty="0">
                <a:latin typeface="Aptos Narrow" panose="020B0004020202020204" pitchFamily="34" charset="0"/>
              </a:rPr>
              <a:t> </a:t>
            </a:r>
            <a:r>
              <a:rPr lang="en-US" sz="2100" b="1" i="1" dirty="0">
                <a:latin typeface="Aptos Narrow" panose="020B0004020202020204" pitchFamily="34" charset="0"/>
              </a:rPr>
              <a:t>www.adimatechnologies.com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012750-4D37-2187-6017-9024D7F3C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528" y="3934555"/>
            <a:ext cx="925939" cy="9259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5FB4B5-B7EC-2565-F835-22198F796B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567" y="5333398"/>
            <a:ext cx="794508" cy="8439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6742552-CCFC-BCF4-BF55-6A9771A046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484" y="2964826"/>
            <a:ext cx="1247103" cy="7014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85901BD-5AAF-888D-F59A-1E34E70959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647" y="3744440"/>
            <a:ext cx="896010" cy="896010"/>
          </a:xfrm>
          <a:prstGeom prst="rect">
            <a:avLst/>
          </a:prstGeom>
        </p:spPr>
      </p:pic>
      <p:pic>
        <p:nvPicPr>
          <p:cNvPr id="18" name="Graphic 17" descr="Line arrow: Clockwise curve with solid fill">
            <a:extLst>
              <a:ext uri="{FF2B5EF4-FFF2-40B4-BE49-F238E27FC236}">
                <a16:creationId xmlns:a16="http://schemas.microsoft.com/office/drawing/2014/main" id="{29C60252-887E-D99F-F682-E391A2E1C9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91489">
            <a:off x="5573914" y="4687446"/>
            <a:ext cx="637306" cy="637306"/>
          </a:xfrm>
          <a:prstGeom prst="rect">
            <a:avLst/>
          </a:prstGeom>
        </p:spPr>
      </p:pic>
      <p:pic>
        <p:nvPicPr>
          <p:cNvPr id="19" name="Graphic 18" descr="Line arrow: Clockwise curve with solid fill">
            <a:extLst>
              <a:ext uri="{FF2B5EF4-FFF2-40B4-BE49-F238E27FC236}">
                <a16:creationId xmlns:a16="http://schemas.microsoft.com/office/drawing/2014/main" id="{1F37B4AC-7363-AB96-0C36-10E88AE834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674607">
            <a:off x="5931561" y="3133783"/>
            <a:ext cx="656817" cy="656817"/>
          </a:xfrm>
          <a:prstGeom prst="rect">
            <a:avLst/>
          </a:prstGeom>
        </p:spPr>
      </p:pic>
      <p:pic>
        <p:nvPicPr>
          <p:cNvPr id="20" name="Graphic 19" descr="Line arrow: Clockwise curve with solid fill">
            <a:extLst>
              <a:ext uri="{FF2B5EF4-FFF2-40B4-BE49-F238E27FC236}">
                <a16:creationId xmlns:a16="http://schemas.microsoft.com/office/drawing/2014/main" id="{A868B195-74D5-13A9-92EE-53C7784AF5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9862189">
            <a:off x="7599671" y="3319879"/>
            <a:ext cx="635056" cy="635056"/>
          </a:xfrm>
          <a:prstGeom prst="rect">
            <a:avLst/>
          </a:prstGeom>
        </p:spPr>
      </p:pic>
      <p:pic>
        <p:nvPicPr>
          <p:cNvPr id="21" name="Graphic 20" descr="Line arrow: Clockwise curve with solid fill">
            <a:extLst>
              <a:ext uri="{FF2B5EF4-FFF2-40B4-BE49-F238E27FC236}">
                <a16:creationId xmlns:a16="http://schemas.microsoft.com/office/drawing/2014/main" id="{AB23D6D8-7F5D-F8E8-624A-D7834AFC26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223578">
            <a:off x="8086990" y="4761918"/>
            <a:ext cx="593048" cy="59304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A595F23-07B4-218E-FF3F-3CF456AADC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276" y="3726675"/>
            <a:ext cx="1589095" cy="160625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0D8E418-B1C2-F855-C9F1-BAA9847580B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266" y="4936318"/>
            <a:ext cx="2093872" cy="1393976"/>
          </a:xfrm>
          <a:prstGeom prst="rect">
            <a:avLst/>
          </a:prstGeom>
        </p:spPr>
      </p:pic>
      <p:pic>
        <p:nvPicPr>
          <p:cNvPr id="24" name="Graphic 23" descr="Line arrow: Clockwise curve with solid fill">
            <a:extLst>
              <a:ext uri="{FF2B5EF4-FFF2-40B4-BE49-F238E27FC236}">
                <a16:creationId xmlns:a16="http://schemas.microsoft.com/office/drawing/2014/main" id="{CB5B92E4-8826-224B-7C85-5ACA663AAC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8072525">
            <a:off x="6770409" y="5519904"/>
            <a:ext cx="593048" cy="59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635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911EDB0-6119-DF12-74F7-74BA31ECEF1C}"/>
              </a:ext>
            </a:extLst>
          </p:cNvPr>
          <p:cNvSpPr txBox="1"/>
          <p:nvPr/>
        </p:nvSpPr>
        <p:spPr>
          <a:xfrm>
            <a:off x="8634669" y="6435076"/>
            <a:ext cx="77851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i="1" dirty="0">
                <a:latin typeface="Aptos Narrow" panose="020B0004020202020204" pitchFamily="34" charset="0"/>
              </a:rPr>
              <a:t>For More, Visit:</a:t>
            </a:r>
            <a:r>
              <a:rPr lang="en-US" sz="2000" i="1" dirty="0">
                <a:latin typeface="Aptos Narrow" panose="020B0004020202020204" pitchFamily="34" charset="0"/>
              </a:rPr>
              <a:t> </a:t>
            </a:r>
            <a:r>
              <a:rPr lang="en-US" sz="2200" b="1" i="1" dirty="0">
                <a:latin typeface="Aptos Narrow" panose="020B0004020202020204" pitchFamily="34" charset="0"/>
              </a:rPr>
              <a:t>www.ekpage.com</a:t>
            </a:r>
            <a:endParaRPr lang="en-US" sz="2200" b="1" dirty="0">
              <a:latin typeface="Aptos Narrow" panose="020B00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35BB42-32DD-2917-DE39-D096EAF4C351}"/>
              </a:ext>
            </a:extLst>
          </p:cNvPr>
          <p:cNvSpPr txBox="1"/>
          <p:nvPr/>
        </p:nvSpPr>
        <p:spPr>
          <a:xfrm>
            <a:off x="1603207" y="567308"/>
            <a:ext cx="609399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400" b="1" u="sng" dirty="0">
                <a:latin typeface="Footlight MT Light" panose="0204060206030A020304" pitchFamily="18" charset="0"/>
              </a:rPr>
              <a:t>EkPage: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595810-2FE6-E690-16AA-458D62B1A4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279" y="125275"/>
            <a:ext cx="3327942" cy="18719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AB17A4-1570-874F-2BF4-2C1C645800B4}"/>
              </a:ext>
            </a:extLst>
          </p:cNvPr>
          <p:cNvSpPr txBox="1"/>
          <p:nvPr/>
        </p:nvSpPr>
        <p:spPr>
          <a:xfrm>
            <a:off x="984925" y="1555014"/>
            <a:ext cx="11542294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 India’s first multi-feature social media platform</a:t>
            </a:r>
            <a:endParaRPr lang="en-US" sz="2800" dirty="0">
              <a:latin typeface="Aptos Narrow" panose="020B0004020202020204" pitchFamily="3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ptos Narrow" panose="020B0004020202020204" pitchFamily="34" charset="0"/>
              </a:rPr>
              <a:t> Designed for seamless social experiences in one app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ptos Narrow" panose="020B0004020202020204" pitchFamily="34" charset="0"/>
              </a:rPr>
              <a:t>State &amp; language filters, curated categories for easy discovery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ptos Narrow" panose="020B0004020202020204" pitchFamily="34" charset="0"/>
              </a:rPr>
              <a:t>Verified profiles and content to ensure trust and quality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Beta version live</a:t>
            </a:r>
            <a:r>
              <a:rPr lang="en-US" sz="2800" dirty="0">
                <a:latin typeface="Aptos Narrow" panose="020B0004020202020204" pitchFamily="34" charset="0"/>
              </a:rPr>
              <a:t> on the </a:t>
            </a:r>
            <a:r>
              <a:rPr lang="en-US" sz="2800" b="1" dirty="0">
                <a:latin typeface="Aptos Narrow" panose="020B0004020202020204" pitchFamily="34" charset="0"/>
              </a:rPr>
              <a:t>Google Play Store</a:t>
            </a:r>
            <a:r>
              <a:rPr lang="en-US" sz="2800" dirty="0">
                <a:latin typeface="Aptos Narrow" panose="020B0004020202020204" pitchFamily="34" charset="0"/>
              </a:rPr>
              <a:t> and </a:t>
            </a:r>
            <a:r>
              <a:rPr lang="en-US" sz="2800" b="1" dirty="0">
                <a:latin typeface="Aptos Narrow" panose="020B0004020202020204" pitchFamily="34" charset="0"/>
              </a:rPr>
              <a:t>Apple App Store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Aptos Narrow" panose="020B0004020202020204" pitchFamily="3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000" b="1" dirty="0">
              <a:latin typeface="Aptos Narrow" panose="020B0004020202020204" pitchFamily="3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000" b="1" dirty="0">
              <a:latin typeface="Aptos Narrow" panose="020B0004020202020204" pitchFamily="34" charset="0"/>
            </a:endParaRPr>
          </a:p>
          <a:p>
            <a:endParaRPr lang="en-IN" sz="3000" dirty="0">
              <a:latin typeface="Aptos Narrow" panose="020B00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C37283-EF42-3B9B-B976-9CC51B64589B}"/>
              </a:ext>
            </a:extLst>
          </p:cNvPr>
          <p:cNvSpPr txBox="1"/>
          <p:nvPr/>
        </p:nvSpPr>
        <p:spPr>
          <a:xfrm>
            <a:off x="1315452" y="5244044"/>
            <a:ext cx="10226842" cy="1191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500" b="1" dirty="0">
                <a:latin typeface="Aptos Narrow" panose="020B0004020202020204" pitchFamily="34" charset="0"/>
              </a:rPr>
              <a:t>Key Features: </a:t>
            </a:r>
            <a:r>
              <a:rPr lang="en-US" sz="2500" i="1" dirty="0">
                <a:latin typeface="Aptos Narrow" panose="020B0004020202020204" pitchFamily="34" charset="0"/>
              </a:rPr>
              <a:t>Community Groups • Creators • News • Memes • G-Post • Deals</a:t>
            </a:r>
          </a:p>
          <a:p>
            <a:pPr>
              <a:lnSpc>
                <a:spcPct val="150000"/>
              </a:lnSpc>
            </a:pPr>
            <a:r>
              <a:rPr lang="en-US" sz="2500" b="1" dirty="0">
                <a:latin typeface="Aptos Narrow" panose="020B0004020202020204" pitchFamily="34" charset="0"/>
              </a:rPr>
              <a:t>USP:</a:t>
            </a:r>
            <a:r>
              <a:rPr lang="en-US" sz="2500" dirty="0">
                <a:latin typeface="Aptos Narrow" panose="020B0004020202020204" pitchFamily="34" charset="0"/>
              </a:rPr>
              <a:t> </a:t>
            </a:r>
            <a:r>
              <a:rPr lang="en-US" sz="2500" i="1" dirty="0">
                <a:latin typeface="Aptos Narrow" panose="020B0004020202020204" pitchFamily="34" charset="0"/>
              </a:rPr>
              <a:t>6 Features | 6 Feeds | 1 Application</a:t>
            </a:r>
            <a:endParaRPr lang="en-IN" sz="2500" dirty="0">
              <a:latin typeface="Aptos Narrow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35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BE8219C-0133-8C0B-94BE-EBBBBEFAFABE}"/>
              </a:ext>
            </a:extLst>
          </p:cNvPr>
          <p:cNvSpPr txBox="1"/>
          <p:nvPr/>
        </p:nvSpPr>
        <p:spPr>
          <a:xfrm>
            <a:off x="1555078" y="567313"/>
            <a:ext cx="609399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400" b="1" u="sng" dirty="0">
                <a:latin typeface="Footlight MT Light" panose="0204060206030A020304" pitchFamily="18" charset="0"/>
              </a:rPr>
              <a:t>2true: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F936E8-8496-5EBB-D01C-7DB03B72E5F4}"/>
              </a:ext>
            </a:extLst>
          </p:cNvPr>
          <p:cNvSpPr txBox="1"/>
          <p:nvPr/>
        </p:nvSpPr>
        <p:spPr>
          <a:xfrm>
            <a:off x="598232" y="1514830"/>
            <a:ext cx="11575926" cy="3261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ptos Narrow" panose="020B0004020202020204" pitchFamily="34" charset="0"/>
              </a:rPr>
              <a:t>India’s first matrimony app with ‘</a:t>
            </a:r>
            <a:r>
              <a:rPr lang="en-US" sz="2800" b="1" dirty="0">
                <a:latin typeface="Aptos Narrow" panose="020B0004020202020204" pitchFamily="34" charset="0"/>
              </a:rPr>
              <a:t>physically verified profiles</a:t>
            </a:r>
            <a:r>
              <a:rPr lang="en-US" sz="2800" dirty="0">
                <a:latin typeface="Aptos Narrow" panose="020B0004020202020204" pitchFamily="34" charset="0"/>
              </a:rPr>
              <a:t>’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ptos Narrow" panose="020B0004020202020204" pitchFamily="34" charset="0"/>
              </a:rPr>
              <a:t>Built to eliminate </a:t>
            </a:r>
            <a:r>
              <a:rPr lang="en-US" sz="2800" b="1" dirty="0">
                <a:latin typeface="Aptos Narrow" panose="020B0004020202020204" pitchFamily="34" charset="0"/>
              </a:rPr>
              <a:t>fake profiles </a:t>
            </a:r>
            <a:r>
              <a:rPr lang="en-US" sz="2800" dirty="0">
                <a:latin typeface="Aptos Narrow" panose="020B0004020202020204" pitchFamily="34" charset="0"/>
              </a:rPr>
              <a:t>and ensure </a:t>
            </a:r>
            <a:r>
              <a:rPr lang="en-US" sz="2800" b="1" dirty="0">
                <a:latin typeface="Aptos Narrow" panose="020B0004020202020204" pitchFamily="34" charset="0"/>
              </a:rPr>
              <a:t>genuine</a:t>
            </a:r>
            <a:r>
              <a:rPr lang="en-US" sz="2800" dirty="0">
                <a:latin typeface="Aptos Narrow" panose="020B0004020202020204" pitchFamily="34" charset="0"/>
              </a:rPr>
              <a:t>, </a:t>
            </a:r>
            <a:r>
              <a:rPr lang="en-US" sz="2800" b="1" dirty="0">
                <a:latin typeface="Aptos Narrow" panose="020B0004020202020204" pitchFamily="34" charset="0"/>
              </a:rPr>
              <a:t>secure</a:t>
            </a:r>
            <a:r>
              <a:rPr lang="en-US" sz="2800" dirty="0">
                <a:latin typeface="Aptos Narrow" panose="020B0004020202020204" pitchFamily="34" charset="0"/>
              </a:rPr>
              <a:t> connections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ptos Narrow" panose="020B0004020202020204" pitchFamily="34" charset="0"/>
              </a:rPr>
              <a:t>Verification Includes </a:t>
            </a:r>
            <a:r>
              <a:rPr lang="en-US" sz="2800" b="1" dirty="0">
                <a:latin typeface="Aptos Narrow" panose="020B0004020202020204" pitchFamily="34" charset="0"/>
              </a:rPr>
              <a:t>Height</a:t>
            </a:r>
            <a:r>
              <a:rPr lang="en-US" sz="2800" dirty="0">
                <a:latin typeface="Aptos Narrow" panose="020B0004020202020204" pitchFamily="34" charset="0"/>
              </a:rPr>
              <a:t>, </a:t>
            </a:r>
            <a:r>
              <a:rPr lang="en-US" sz="2800" b="1" dirty="0">
                <a:latin typeface="Aptos Narrow" panose="020B0004020202020204" pitchFamily="34" charset="0"/>
              </a:rPr>
              <a:t>Weight</a:t>
            </a:r>
            <a:r>
              <a:rPr lang="en-US" sz="2800" dirty="0">
                <a:latin typeface="Aptos Narrow" panose="020B0004020202020204" pitchFamily="34" charset="0"/>
              </a:rPr>
              <a:t>, </a:t>
            </a:r>
            <a:r>
              <a:rPr lang="en-US" sz="2800" b="1" dirty="0">
                <a:latin typeface="Aptos Narrow" panose="020B0004020202020204" pitchFamily="34" charset="0"/>
              </a:rPr>
              <a:t>Photos, Education</a:t>
            </a:r>
            <a:r>
              <a:rPr lang="en-US" sz="2800" dirty="0">
                <a:latin typeface="Aptos Narrow" panose="020B0004020202020204" pitchFamily="34" charset="0"/>
              </a:rPr>
              <a:t>, </a:t>
            </a:r>
            <a:r>
              <a:rPr lang="en-US" sz="2800" b="1" dirty="0">
                <a:latin typeface="Aptos Narrow" panose="020B0004020202020204" pitchFamily="34" charset="0"/>
              </a:rPr>
              <a:t>Salary/Business </a:t>
            </a:r>
            <a:r>
              <a:rPr lang="en-US" sz="2800" dirty="0" err="1">
                <a:latin typeface="Aptos Narrow" panose="020B0004020202020204" pitchFamily="34" charset="0"/>
              </a:rPr>
              <a:t>Etc</a:t>
            </a:r>
            <a:endParaRPr lang="en-US" sz="2800" dirty="0">
              <a:latin typeface="Aptos Narrow" panose="020B00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Advanced privacy and security features </a:t>
            </a:r>
            <a:r>
              <a:rPr lang="en-US" sz="2800" dirty="0">
                <a:latin typeface="Aptos Narrow" panose="020B0004020202020204" pitchFamily="34" charset="0"/>
              </a:rPr>
              <a:t>to protect user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Smart matching AI algorithms </a:t>
            </a:r>
            <a:r>
              <a:rPr lang="en-US" sz="2800" dirty="0">
                <a:latin typeface="Aptos Narrow" panose="020B0004020202020204" pitchFamily="34" charset="0"/>
              </a:rPr>
              <a:t>to help users find compatible partners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97B18ED-09A0-94F2-E4C3-2D23A63CE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8521" y="-72192"/>
            <a:ext cx="2244357" cy="22443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2EF6A0-1364-0340-EF26-62DE4A380A97}"/>
              </a:ext>
            </a:extLst>
          </p:cNvPr>
          <p:cNvSpPr txBox="1"/>
          <p:nvPr/>
        </p:nvSpPr>
        <p:spPr>
          <a:xfrm>
            <a:off x="1219922" y="5285961"/>
            <a:ext cx="11022956" cy="1383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latin typeface="Aptos Narrow" panose="020B0004020202020204" pitchFamily="34" charset="0"/>
              </a:rPr>
              <a:t>Key Features:</a:t>
            </a:r>
            <a:r>
              <a:rPr lang="en-US" sz="2500" dirty="0">
                <a:latin typeface="Aptos Narrow" panose="020B0004020202020204" pitchFamily="34" charset="0"/>
              </a:rPr>
              <a:t> Physically Verified, Verified Badges, Privacy-Focused Request-Based 					Connections • Unlimited Communications</a:t>
            </a:r>
          </a:p>
          <a:p>
            <a:pPr>
              <a:lnSpc>
                <a:spcPct val="150000"/>
              </a:lnSpc>
            </a:pPr>
            <a:r>
              <a:rPr lang="en-US" sz="2500" b="1" dirty="0">
                <a:latin typeface="Aptos Narrow" panose="020B0004020202020204" pitchFamily="34" charset="0"/>
              </a:rPr>
              <a:t>USP:</a:t>
            </a:r>
            <a:r>
              <a:rPr lang="en-US" sz="2500" dirty="0">
                <a:latin typeface="Aptos Narrow" panose="020B0004020202020204" pitchFamily="34" charset="0"/>
              </a:rPr>
              <a:t> 100% Physically Verified Profiles</a:t>
            </a:r>
            <a:endParaRPr lang="en-IN" sz="2500" dirty="0">
              <a:latin typeface="Aptos Narrow" panose="020B00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DBBE28-8FF3-0E27-6DE4-7ABC36145685}"/>
              </a:ext>
            </a:extLst>
          </p:cNvPr>
          <p:cNvSpPr txBox="1"/>
          <p:nvPr/>
        </p:nvSpPr>
        <p:spPr>
          <a:xfrm>
            <a:off x="9204166" y="6452572"/>
            <a:ext cx="75558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latin typeface="Aptos Narrow" panose="020B0004020202020204" pitchFamily="34" charset="0"/>
              </a:rPr>
              <a:t>For more, visit:</a:t>
            </a:r>
            <a:r>
              <a:rPr lang="en-US" sz="2000" i="1" dirty="0">
                <a:latin typeface="Aptos Narrow" panose="020B0004020202020204" pitchFamily="34" charset="0"/>
              </a:rPr>
              <a:t> </a:t>
            </a:r>
            <a:r>
              <a:rPr lang="en-US" sz="2000" b="1" i="1" dirty="0">
                <a:latin typeface="Aptos Narrow" panose="020B0004020202020204" pitchFamily="34" charset="0"/>
              </a:rPr>
              <a:t>www.2true.in</a:t>
            </a:r>
            <a:endParaRPr lang="en-IN" sz="2000" b="1" dirty="0">
              <a:latin typeface="Aptos Narrow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317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4E5D31-96B7-C244-E193-33F709DA4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8820" y="0"/>
            <a:ext cx="1973179" cy="19731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EF9239-FBE5-81F1-67C6-AC30B487FA02}"/>
              </a:ext>
            </a:extLst>
          </p:cNvPr>
          <p:cNvSpPr txBox="1"/>
          <p:nvPr/>
        </p:nvSpPr>
        <p:spPr>
          <a:xfrm>
            <a:off x="1552071" y="595493"/>
            <a:ext cx="17588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u="sng" dirty="0">
                <a:latin typeface="Footlight MT Light" panose="0204060206030A020304" pitchFamily="18" charset="0"/>
              </a:rPr>
              <a:t>Upto6:</a:t>
            </a:r>
            <a:endParaRPr lang="en-IN" sz="4400" b="1" u="sng" dirty="0">
              <a:latin typeface="Footlight MT Light" panose="0204060206030A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63BA9A-EE05-5906-0EBE-20299166DB0E}"/>
              </a:ext>
            </a:extLst>
          </p:cNvPr>
          <p:cNvSpPr txBox="1"/>
          <p:nvPr/>
        </p:nvSpPr>
        <p:spPr>
          <a:xfrm>
            <a:off x="692682" y="1528565"/>
            <a:ext cx="11543957" cy="3261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Aptos Narrow" panose="020B0004020202020204" pitchFamily="34" charset="0"/>
              </a:rPr>
              <a:t>Dedicated e-commerce platform for kids aged 0–6</a:t>
            </a:r>
            <a:endParaRPr lang="en-US" altLang="en-US" sz="2800" dirty="0">
              <a:latin typeface="Aptos Narrow" panose="020B0004020202020204" pitchFamily="34" charset="0"/>
            </a:endParaRPr>
          </a:p>
          <a:p>
            <a:pPr marL="457200" lvl="0" indent="-4572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Aptos Narrow" panose="020B0004020202020204" pitchFamily="34" charset="0"/>
              </a:rPr>
              <a:t>Curated essentials across clothes, toys, skincare, feeding, bath, and more.</a:t>
            </a:r>
          </a:p>
          <a:p>
            <a:pPr marL="457200" lvl="0" indent="-4572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Aptos Narrow" panose="020B0004020202020204" pitchFamily="34" charset="0"/>
              </a:rPr>
              <a:t>No-confusion shopping</a:t>
            </a:r>
            <a:r>
              <a:rPr lang="en-US" altLang="en-US" sz="2800" dirty="0">
                <a:latin typeface="Aptos Narrow" panose="020B0004020202020204" pitchFamily="34" charset="0"/>
              </a:rPr>
              <a:t> through an exclusive, clutter-free app</a:t>
            </a:r>
          </a:p>
          <a:p>
            <a:pPr marL="457200" lvl="0" indent="-4572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Aptos Narrow" panose="020B0004020202020204" pitchFamily="34" charset="0"/>
              </a:rPr>
              <a:t>Parent-friendly design</a:t>
            </a:r>
            <a:r>
              <a:rPr lang="en-US" altLang="en-US" sz="2800" dirty="0">
                <a:latin typeface="Aptos Narrow" panose="020B0004020202020204" pitchFamily="34" charset="0"/>
              </a:rPr>
              <a:t> with simple discovery and smooth checkout</a:t>
            </a:r>
          </a:p>
          <a:p>
            <a:pPr marL="457200" lvl="0" indent="-4572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latin typeface="Aptos Narrow" panose="020B0004020202020204" pitchFamily="34" charset="0"/>
              </a:rPr>
              <a:t>Safe, age-appropriate, and quality-focused</a:t>
            </a:r>
            <a:r>
              <a:rPr lang="en-US" altLang="en-US" sz="2800" dirty="0">
                <a:latin typeface="Aptos Narrow" panose="020B0004020202020204" pitchFamily="34" charset="0"/>
              </a:rPr>
              <a:t> product selection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34939F-4523-65F0-331E-8CE5218557FE}"/>
              </a:ext>
            </a:extLst>
          </p:cNvPr>
          <p:cNvSpPr txBox="1"/>
          <p:nvPr/>
        </p:nvSpPr>
        <p:spPr>
          <a:xfrm>
            <a:off x="1231900" y="5532051"/>
            <a:ext cx="9519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ptos Narrow" panose="020B0004020202020204" pitchFamily="34" charset="0"/>
              </a:rPr>
              <a:t>USP:</a:t>
            </a:r>
            <a:r>
              <a:rPr lang="en-US" sz="2800" dirty="0">
                <a:latin typeface="Aptos Narrow" panose="020B0004020202020204" pitchFamily="34" charset="0"/>
              </a:rPr>
              <a:t> A focused ecosystem for a child’s most important early years</a:t>
            </a:r>
            <a:endParaRPr lang="en-IN" sz="2800" dirty="0">
              <a:latin typeface="Aptos Narrow" panose="020B00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DE2E97-419B-23B5-8903-07E82CDBFE00}"/>
              </a:ext>
            </a:extLst>
          </p:cNvPr>
          <p:cNvSpPr txBox="1"/>
          <p:nvPr/>
        </p:nvSpPr>
        <p:spPr>
          <a:xfrm>
            <a:off x="8940800" y="6426200"/>
            <a:ext cx="32958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ptos Narrow" panose="020B0004020202020204" pitchFamily="34" charset="0"/>
              </a:rPr>
              <a:t>For more, Visit: </a:t>
            </a:r>
            <a:r>
              <a:rPr lang="en-US" sz="2000" b="1" i="1" dirty="0">
                <a:latin typeface="Aptos Narrow" panose="020B0004020202020204" pitchFamily="34" charset="0"/>
              </a:rPr>
              <a:t>www.upto6.com</a:t>
            </a:r>
            <a:endParaRPr lang="en-IN" sz="2000" b="1" dirty="0">
              <a:latin typeface="Aptos Narrow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6283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693A41-3AA7-C6F4-27E6-6E258E5A754A}"/>
              </a:ext>
            </a:extLst>
          </p:cNvPr>
          <p:cNvSpPr txBox="1"/>
          <p:nvPr/>
        </p:nvSpPr>
        <p:spPr>
          <a:xfrm>
            <a:off x="1588626" y="561900"/>
            <a:ext cx="609407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u="sng" dirty="0" err="1">
                <a:latin typeface="Footlight MT Light" panose="0204060206030A020304" pitchFamily="18" charset="0"/>
              </a:rPr>
              <a:t>Bejdo</a:t>
            </a:r>
            <a:r>
              <a:rPr lang="en-US" sz="4400" b="1" u="sng" dirty="0">
                <a:latin typeface="Footlight MT Light" panose="0204060206030A020304" pitchFamily="18" charset="0"/>
              </a:rPr>
              <a:t>:</a:t>
            </a:r>
            <a:endParaRPr lang="en-IN" sz="4400" b="1" u="sng" dirty="0">
              <a:latin typeface="Footlight MT Light" panose="0204060206030A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EFA4F7-5E1B-C957-53CB-8DCE43FCE256}"/>
              </a:ext>
            </a:extLst>
          </p:cNvPr>
          <p:cNvSpPr txBox="1"/>
          <p:nvPr/>
        </p:nvSpPr>
        <p:spPr>
          <a:xfrm>
            <a:off x="844237" y="1474907"/>
            <a:ext cx="9901172" cy="39081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Trusted local marketplace </a:t>
            </a:r>
            <a:r>
              <a:rPr lang="en-US" sz="2800" dirty="0">
                <a:latin typeface="Aptos Narrow" panose="020B0004020202020204" pitchFamily="34" charset="0"/>
              </a:rPr>
              <a:t>for verified buyers and sellers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User-friendly interface </a:t>
            </a:r>
            <a:r>
              <a:rPr lang="en-US" sz="2800" dirty="0">
                <a:latin typeface="Aptos Narrow" panose="020B0004020202020204" pitchFamily="34" charset="0"/>
              </a:rPr>
              <a:t>for easy listing and discovery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Location-based</a:t>
            </a:r>
            <a:r>
              <a:rPr lang="en-US" sz="2800" dirty="0">
                <a:latin typeface="Aptos Narrow" panose="020B0004020202020204" pitchFamily="34" charset="0"/>
              </a:rPr>
              <a:t> search to find nearby deals quickly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Text-only in-app </a:t>
            </a:r>
            <a:r>
              <a:rPr lang="en-US" sz="2800" dirty="0">
                <a:latin typeface="Aptos Narrow" panose="020B0004020202020204" pitchFamily="34" charset="0"/>
              </a:rPr>
              <a:t>chat with community reporting to ensure safety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Multi-category advertising </a:t>
            </a:r>
            <a:r>
              <a:rPr lang="en-US" sz="2800" dirty="0">
                <a:latin typeface="Aptos Narrow" panose="020B0004020202020204" pitchFamily="34" charset="0"/>
              </a:rPr>
              <a:t>for individuals and small businesses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ptos Narrow" panose="020B0004020202020204" pitchFamily="34" charset="0"/>
              </a:rPr>
              <a:t>Community reporting system to </a:t>
            </a:r>
            <a:r>
              <a:rPr lang="en-US" sz="2800" b="1" dirty="0">
                <a:latin typeface="Aptos Narrow" panose="020B0004020202020204" pitchFamily="34" charset="0"/>
              </a:rPr>
              <a:t>flag fake profiles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69FE2-28DD-B3F8-1EED-D3F763776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555" y="-399450"/>
            <a:ext cx="4043825" cy="26921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C49DC92-6C69-AD39-0162-A7D06DCE8BE0}"/>
              </a:ext>
            </a:extLst>
          </p:cNvPr>
          <p:cNvSpPr txBox="1"/>
          <p:nvPr/>
        </p:nvSpPr>
        <p:spPr>
          <a:xfrm>
            <a:off x="9184511" y="6457890"/>
            <a:ext cx="64239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latin typeface="Aptos Narrow" panose="020B0004020202020204" pitchFamily="34" charset="0"/>
              </a:rPr>
              <a:t>For more, Visit: </a:t>
            </a:r>
            <a:r>
              <a:rPr lang="en-US" sz="2000" b="1" i="1" dirty="0">
                <a:latin typeface="Aptos Narrow" panose="020B0004020202020204" pitchFamily="34" charset="0"/>
              </a:rPr>
              <a:t>www.bejdo.in</a:t>
            </a:r>
            <a:endParaRPr lang="en-IN" sz="2000" b="1" dirty="0">
              <a:latin typeface="Aptos Narrow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9B19BF-10E2-3978-12A4-9FB52A4BC510}"/>
              </a:ext>
            </a:extLst>
          </p:cNvPr>
          <p:cNvSpPr txBox="1"/>
          <p:nvPr/>
        </p:nvSpPr>
        <p:spPr>
          <a:xfrm>
            <a:off x="1525771" y="5934670"/>
            <a:ext cx="62197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ptos Narrow" panose="020B0004020202020204" pitchFamily="34" charset="0"/>
              </a:rPr>
              <a:t>USP:</a:t>
            </a:r>
            <a:r>
              <a:rPr lang="en-US" sz="2800" dirty="0">
                <a:latin typeface="Aptos Narrow" panose="020B0004020202020204" pitchFamily="34" charset="0"/>
              </a:rPr>
              <a:t> </a:t>
            </a:r>
            <a:r>
              <a:rPr lang="en-IN" sz="2800" dirty="0">
                <a:latin typeface="Aptos Narrow" panose="020B0004020202020204" pitchFamily="34" charset="0"/>
              </a:rPr>
              <a:t>Safe, Local &amp; Hassle-Free Classifieds</a:t>
            </a:r>
          </a:p>
        </p:txBody>
      </p:sp>
    </p:spTree>
    <p:extLst>
      <p:ext uri="{BB962C8B-B14F-4D97-AF65-F5344CB8AC3E}">
        <p14:creationId xmlns:p14="http://schemas.microsoft.com/office/powerpoint/2010/main" val="2738810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DA9A947-4A1F-390C-A34C-A42270CE0846}"/>
              </a:ext>
            </a:extLst>
          </p:cNvPr>
          <p:cNvSpPr txBox="1"/>
          <p:nvPr/>
        </p:nvSpPr>
        <p:spPr>
          <a:xfrm>
            <a:off x="1511300" y="596900"/>
            <a:ext cx="23952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u="sng" dirty="0">
                <a:latin typeface="Footlight MT Light" panose="0204060206030A020304" pitchFamily="18" charset="0"/>
              </a:rPr>
              <a:t>11thOne:</a:t>
            </a:r>
            <a:endParaRPr lang="en-IN" sz="4400" b="1" u="sng" dirty="0">
              <a:latin typeface="Footlight MT Light" panose="0204060206030A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BA35E6-9A69-F4B5-5FB7-30E8AF499A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199" y="25400"/>
            <a:ext cx="1549401" cy="16459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EC3398-A50B-1E28-C084-B2F3E176CA89}"/>
              </a:ext>
            </a:extLst>
          </p:cNvPr>
          <p:cNvSpPr txBox="1"/>
          <p:nvPr/>
        </p:nvSpPr>
        <p:spPr>
          <a:xfrm>
            <a:off x="1651000" y="1531609"/>
            <a:ext cx="86876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ptos Narrow" panose="020B0004020202020204" pitchFamily="34" charset="0"/>
              </a:rPr>
              <a:t>				</a:t>
            </a:r>
            <a:r>
              <a:rPr lang="en-US" sz="3200" b="1" dirty="0">
                <a:latin typeface="Aptos Narrow" panose="020B0004020202020204" pitchFamily="34" charset="0"/>
              </a:rPr>
              <a:t>“EV mobility platform” </a:t>
            </a:r>
            <a:r>
              <a:rPr lang="en-US" sz="2800" dirty="0">
                <a:latin typeface="Aptos Narrow" panose="020B0004020202020204" pitchFamily="34" charset="0"/>
              </a:rPr>
              <a:t>offering </a:t>
            </a:r>
          </a:p>
          <a:p>
            <a:r>
              <a:rPr lang="en-US" sz="2800" dirty="0">
                <a:latin typeface="Aptos Narrow" panose="020B0004020202020204" pitchFamily="34" charset="0"/>
              </a:rPr>
              <a:t>Naked-Adventure bikes and lightweight scooters for women.</a:t>
            </a:r>
            <a:endParaRPr lang="en-IN" sz="2800" dirty="0">
              <a:latin typeface="Aptos Narrow" panose="020B00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2DC997-0682-3245-6C48-9B0912C519E7}"/>
              </a:ext>
            </a:extLst>
          </p:cNvPr>
          <p:cNvSpPr txBox="1"/>
          <p:nvPr/>
        </p:nvSpPr>
        <p:spPr>
          <a:xfrm>
            <a:off x="1270000" y="2705607"/>
            <a:ext cx="8225200" cy="1969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Safe, stylish, and efficient</a:t>
            </a:r>
            <a:r>
              <a:rPr lang="en-US" sz="2800" dirty="0">
                <a:latin typeface="Aptos Narrow" panose="020B0004020202020204" pitchFamily="34" charset="0"/>
              </a:rPr>
              <a:t> urban and off-road mobility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ptos Narrow" panose="020B0004020202020204" pitchFamily="34" charset="0"/>
              </a:rPr>
              <a:t>Designed for </a:t>
            </a:r>
            <a:r>
              <a:rPr lang="en-US" sz="2800" b="1" dirty="0">
                <a:latin typeface="Aptos Narrow" panose="020B0004020202020204" pitchFamily="34" charset="0"/>
              </a:rPr>
              <a:t>adventure seekers and everyday riders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ptos Narrow" panose="020B0004020202020204" pitchFamily="34" charset="0"/>
              </a:rPr>
              <a:t>Prototype under development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739A7B-C1F0-355C-8F2C-3B71F57A3080}"/>
              </a:ext>
            </a:extLst>
          </p:cNvPr>
          <p:cNvSpPr txBox="1"/>
          <p:nvPr/>
        </p:nvSpPr>
        <p:spPr>
          <a:xfrm>
            <a:off x="1041400" y="5359400"/>
            <a:ext cx="75128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ptos Narrow" panose="020B0004020202020204" pitchFamily="34" charset="0"/>
              </a:rPr>
              <a:t>USP:</a:t>
            </a:r>
            <a:r>
              <a:rPr lang="en-US" sz="2800" dirty="0">
                <a:latin typeface="Aptos Narrow" panose="020B0004020202020204" pitchFamily="34" charset="0"/>
              </a:rPr>
              <a:t> Stylish, </a:t>
            </a:r>
            <a:r>
              <a:rPr lang="en-US" sz="2800" i="1" dirty="0">
                <a:latin typeface="Aptos Narrow" panose="020B0004020202020204" pitchFamily="34" charset="0"/>
              </a:rPr>
              <a:t>Adventure and convenience combined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A5A2C2-E971-9B2A-64DC-404A24B41835}"/>
              </a:ext>
            </a:extLst>
          </p:cNvPr>
          <p:cNvSpPr txBox="1"/>
          <p:nvPr/>
        </p:nvSpPr>
        <p:spPr>
          <a:xfrm>
            <a:off x="8687610" y="6464707"/>
            <a:ext cx="35554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ptos Narrow" panose="020B0004020202020204" pitchFamily="34" charset="0"/>
              </a:rPr>
              <a:t>For more, Visit: </a:t>
            </a:r>
            <a:r>
              <a:rPr lang="en-US" sz="2000" b="1" i="1" dirty="0">
                <a:latin typeface="Aptos Narrow" panose="020B0004020202020204" pitchFamily="34" charset="0"/>
              </a:rPr>
              <a:t>www.11thone.com</a:t>
            </a:r>
            <a:endParaRPr lang="en-US" sz="2000" b="1" dirty="0">
              <a:latin typeface="Aptos Narrow" panose="020B00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69E692-DC09-ED5E-9340-665837BA9A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057" y="2470284"/>
            <a:ext cx="4036143" cy="403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97626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33BAED8-F9E7-4D41-86E9-333473F909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C66BDC7-24D2-4343-8D41-18F9C23F86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4BDB64-2AF8-42D4-96C8-B6B6F098993C}">
  <ds:schemaRefs>
    <ds:schemaRef ds:uri="71af3243-3dd4-4a8d-8c0d-dd76da1f02a5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16c05727-aa75-4e4a-9b5f-8a80a1165891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1981</TotalTime>
  <Words>854</Words>
  <Application>Microsoft Office PowerPoint</Application>
  <PresentationFormat>Widescreen</PresentationFormat>
  <Paragraphs>107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 Narrow</vt:lpstr>
      <vt:lpstr>Arial</vt:lpstr>
      <vt:lpstr>Calibri</vt:lpstr>
      <vt:lpstr>Century Gothic</vt:lpstr>
      <vt:lpstr>Footlight MT Light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ABHARATH PATEL</dc:creator>
  <cp:lastModifiedBy>Ashok Peddinti</cp:lastModifiedBy>
  <cp:revision>17</cp:revision>
  <dcterms:created xsi:type="dcterms:W3CDTF">2025-12-15T13:55:17Z</dcterms:created>
  <dcterms:modified xsi:type="dcterms:W3CDTF">2025-12-26T13:07:48Z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